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2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notesMasterIdLst>
    <p:notesMasterId r:id="rId4"/>
  </p:notesMasterIdLst>
  <p:sldSz cx="10287000" cy="6858000"/>
  <p:notesSz cx="685800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Template vuoto: sostituisci nome, simbolo, livello, valori, illustrazione. Fascia 1–2: abilità vuota, ricompense 1 indizio + 1 punto esperienza, PV+ATT+AR = 5 (minimo 1 ciascuno).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NOME NEMICO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X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(trascina qui l'immagine)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FOLLETTO INGANNATORE</a:t>
            </a:r>
            <a:endParaRPr lang="en-US" sz="3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pic>
        <p:nvPicPr>
          <p:cNvPr id="9" name="ILLUSTRAZIONE" descr="/home/claude/build/ar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5760" y="1408176"/>
            <a:ext cx="4992624" cy="3392424"/>
          </a:xfrm>
          <a:prstGeom prst="rect">
            <a:avLst/>
          </a:prstGeom>
        </p:spPr>
      </p:pic>
      <p:sp>
        <p:nvSpPr>
          <p:cNvPr id="10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1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2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3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4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15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6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7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8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0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1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2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3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4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5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6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7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29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0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Illusione: il tuo primo tiro per colpire si fa con svantaggio.</a:t>
            </a:r>
            <a:endParaRPr lang="en-US" sz="1600" dirty="0"/>
          </a:p>
        </p:txBody>
      </p:sp>
      <p:sp>
        <p:nvSpPr>
          <p:cNvPr id="31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2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3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RATTO GIGANTE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Ratto gigante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Morso infetto: se ti ha colpito almeno una volta, a fine scontro perdi 1 PV (non scendi sotto 1).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PIPISTRELLO VAMPIRO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Pipistrello vampiro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Succhiasangue: ogni volta che ti colpisce recupera 1 PV.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COBOLDO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Coboldo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Codardo: con metà PV o meno ha −2 ATT.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GNOMO SCHIAVISTA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Gnomo schiavista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Catene: se ti sconfigge prendi 1 Clessidra.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GOBLIN PREDONE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Goblin predone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Saccheggio: se ti sconfigge scarti 1 carta a caso dalla mano.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SCHELETRO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Scheletro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Non morto. Si ricompone: la prima volta che va a 0 PV torna a 2 PV.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LUPO GRIGIO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Lupo grigio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Inseguitore: se fuggi, ti attacca un'ultima volta prima che tu arretri.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RAGNO DELLE GROTTE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1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Ragno delle grotte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Ragnatela: non puoi fuggire.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ORCHETTO PREDONE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2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Orchetto predone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Furia: con metà PV o meno ha +2 ATT.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MELMA ACIDA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2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Melma acida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Acido: quando ti attacca la tua AR conta 1 in meno.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ZOMBI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2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Zombi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Non morto. Lento: se fuggi non arretri.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BANDITO DELLA STRADA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2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Bandito della strada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Borseggio: la prima volta che ti colpisce scarti 1 carta a caso dalla mano.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GNOLL CACCIATORE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3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Gnoll cacciatore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Agguato: attacca per primo.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ORSO DELLE CAVERNE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3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Orso delle caverne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Furia: con metà PV o meno ha +2 ATT.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ARPIA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3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Arpia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Picchiata: il tuo primo tiro per colpire si fa con svantaggio.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SPETTRO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3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Spettro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Non morto. Gelo: hai −1 ATT per tutto lo scontro.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MINOTAURO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Minotauro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Carica: il suo primo colpo fa +2 danni.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GOLEM DI FANGO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Golem di fango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Coriaceo: i danni che subisce sono ridotti di 1 (minimo 1).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VAMPIRO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Vampiro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Non morto. Succhiasangue: ogni volta che ti colpisce recupera 1 PV.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BASILISCO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Basilisco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Pietrifica: se ti colpisce con un 6 al dado del danno, prendi 1 Clessidra.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punto esperienza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OGRE DELLE PALUDI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4,5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Ogre delle paludi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Rompiscudo: se ti colpisce con un 6 al dado del danno, fai subito il tiro di perdita.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 di livello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TROLL DI FIUME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4,5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Troll di fiume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Rigenera: all'inizio di ogni suo attacco recupera 1 PV.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 di livello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CAPITANO GOLIATH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4,5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Capitano goliath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Agguato: attacca per primo.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 di livello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STREGA DEL VISCHIO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4,5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Strega del vischio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Vischio: non puoi fuggire e hai −1 ATT per tutto lo scontro.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indizio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sali di livello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Ispirazione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GUARDIANO DI MIMI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Guardiano di MIMI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Colpo del custode: se ti colpisce con un 6 al dado del danno, fai subito il tiro di perdita. Le sue ferite restano tra uno scontro e l'altro.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MIMI: vinci la partita</a:t>
            </a:r>
            <a:endParaRPr lang="en-US" sz="1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MIMIC ANCESTRALE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Mimic ancestrale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Fauci: attacca per primo. Le sue ferite restano tra uno scontro e l'altro.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MIMI: vinci la partita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070F"/>
        </a:solidFill>
      </p:bgPr>
    </p:bg>
    <p:spTree>
      <p:nvGrpSpPr>
        <p:cNvPr id="1" name=""/>
        <p:cNvGrpSpPr/>
        <p:nvPr/>
      </p:nvGrpSpPr>
      <p:grpSpPr/>
      <p:sp>
        <p:nvSpPr>
          <p:cNvPr id="2" name="Sfondo cornice"/>
          <p:cNvSpPr/>
          <p:nvPr/>
        </p:nvSpPr>
        <p:spPr>
          <a:xfrm>
            <a:off x="73152" y="73152"/>
            <a:ext cx="10140696" cy="6711696"/>
          </a:xfrm>
          <a:prstGeom prst="roundRect">
            <a:avLst>
              <a:gd name="adj" fmla="val 2044"/>
            </a:avLst>
          </a:prstGeom>
          <a:solidFill>
            <a:srgbClr val="0B1530"/>
          </a:solidFill>
          <a:ln w="50800">
            <a:solidFill>
              <a:srgbClr val="D9A93C"/>
            </a:solidFill>
            <a:prstDash val="solid"/>
          </a:ln>
        </p:spPr>
      </p:sp>
      <p:sp>
        <p:nvSpPr>
          <p:cNvPr id="3" name="Pannello titolo"/>
          <p:cNvSpPr/>
          <p:nvPr/>
        </p:nvSpPr>
        <p:spPr>
          <a:xfrm>
            <a:off x="1956816" y="173736"/>
            <a:ext cx="6272784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4" name="TITOLO"/>
          <p:cNvSpPr txBox="1"/>
          <p:nvPr/>
        </p:nvSpPr>
        <p:spPr>
          <a:xfrm>
            <a:off x="1956816" y="173736"/>
            <a:ext cx="6272784" cy="9601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 GOBLIN GRUGNO</a:t>
            </a:r>
            <a:endParaRPr lang="en-US" sz="4000" dirty="0"/>
          </a:p>
        </p:txBody>
      </p:sp>
      <p:sp>
        <p:nvSpPr>
          <p:cNvPr id="5" name="Medaglione (sostituisci col simbolo)"/>
          <p:cNvSpPr/>
          <p:nvPr/>
        </p:nvSpPr>
        <p:spPr>
          <a:xfrm>
            <a:off x="356616" y="137160"/>
            <a:ext cx="1335024" cy="1335024"/>
          </a:xfrm>
          <a:prstGeom prst="ellipse">
            <a:avLst/>
          </a:prstGeom>
          <a:solidFill>
            <a:srgbClr val="2A1259"/>
          </a:solidFill>
          <a:ln w="38100">
            <a:solidFill>
              <a:srgbClr val="D9A93C"/>
            </a:solidFill>
            <a:prstDash val="solid"/>
          </a:ln>
        </p:spPr>
      </p:sp>
      <p:sp>
        <p:nvSpPr>
          <p:cNvPr id="6" name="SIMBOLO MEDAGLIONE"/>
          <p:cNvSpPr txBox="1"/>
          <p:nvPr/>
        </p:nvSpPr>
        <p:spPr>
          <a:xfrm>
            <a:off x="356616" y="137160"/>
            <a:ext cx="1335024" cy="1335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6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endParaRPr lang="en-US" sz="4400" dirty="0"/>
          </a:p>
        </p:txBody>
      </p:sp>
      <p:sp>
        <p:nvSpPr>
          <p:cNvPr id="7" name="Pannello livello"/>
          <p:cNvSpPr/>
          <p:nvPr/>
        </p:nvSpPr>
        <p:spPr>
          <a:xfrm>
            <a:off x="8330184" y="173736"/>
            <a:ext cx="1591056" cy="960120"/>
          </a:xfrm>
          <a:prstGeom prst="roundRect">
            <a:avLst>
              <a:gd name="adj" fmla="val 7619"/>
            </a:avLst>
          </a:prstGeom>
          <a:solidFill>
            <a:srgbClr val="0B15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8" name="LIVELLO"/>
          <p:cNvSpPr txBox="1"/>
          <p:nvPr/>
        </p:nvSpPr>
        <p:spPr>
          <a:xfrm>
            <a:off x="8330184" y="173736"/>
            <a:ext cx="1591056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6D7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LV. 5</a:t>
            </a:r>
            <a:endParaRPr lang="en-US" sz="2600" dirty="0"/>
          </a:p>
        </p:txBody>
      </p:sp>
      <p:sp>
        <p:nvSpPr>
          <p:cNvPr id="9" name="ILLUSTRAZIONE (sostituisci con immagine)"/>
          <p:cNvSpPr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solidFill>
            <a:srgbClr val="101830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0" name="Testo segnaposto illustrazione"/>
          <p:cNvSpPr txBox="1"/>
          <p:nvPr/>
        </p:nvSpPr>
        <p:spPr>
          <a:xfrm>
            <a:off x="365760" y="1408176"/>
            <a:ext cx="4992624" cy="33924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ILLUSTRAZIONE DA INSERIRE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7A86A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 Goblin Grugno</a:t>
            </a:r>
            <a:endParaRPr lang="en-US" sz="1600" dirty="0"/>
          </a:p>
        </p:txBody>
      </p:sp>
      <p:sp>
        <p:nvSpPr>
          <p:cNvPr id="11" name="Pannello PV"/>
          <p:cNvSpPr/>
          <p:nvPr/>
        </p:nvSpPr>
        <p:spPr>
          <a:xfrm>
            <a:off x="5605272" y="1408176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2" name="Icona PV cerchio"/>
          <p:cNvSpPr/>
          <p:nvPr/>
        </p:nvSpPr>
        <p:spPr>
          <a:xfrm>
            <a:off x="5788152" y="1636776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3" name="Icona PV"/>
          <p:cNvSpPr/>
          <p:nvPr/>
        </p:nvSpPr>
        <p:spPr>
          <a:xfrm>
            <a:off x="5907024" y="1773936"/>
            <a:ext cx="347472" cy="310896"/>
          </a:xfrm>
          <a:prstGeom prst="heart">
            <a:avLst/>
          </a:prstGeom>
          <a:solidFill>
            <a:srgbClr val="D62B2B"/>
          </a:solidFill>
          <a:ln w="6350">
            <a:solidFill>
              <a:srgbClr val="D62B2B"/>
            </a:solidFill>
            <a:prstDash val="solid"/>
          </a:ln>
        </p:spPr>
      </p:sp>
      <p:sp>
        <p:nvSpPr>
          <p:cNvPr id="14" name="Etichetta PV"/>
          <p:cNvSpPr txBox="1"/>
          <p:nvPr/>
        </p:nvSpPr>
        <p:spPr>
          <a:xfrm>
            <a:off x="6583680" y="1408176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PV</a:t>
            </a:r>
            <a:endParaRPr lang="en-US" sz="2400" dirty="0"/>
          </a:p>
        </p:txBody>
      </p:sp>
      <p:sp>
        <p:nvSpPr>
          <p:cNvPr id="15" name="VALORE PV"/>
          <p:cNvSpPr txBox="1"/>
          <p:nvPr/>
        </p:nvSpPr>
        <p:spPr>
          <a:xfrm>
            <a:off x="8412480" y="1408176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400" dirty="0"/>
          </a:p>
        </p:txBody>
      </p:sp>
      <p:sp>
        <p:nvSpPr>
          <p:cNvPr id="16" name="Pannello ATT"/>
          <p:cNvSpPr/>
          <p:nvPr/>
        </p:nvSpPr>
        <p:spPr>
          <a:xfrm>
            <a:off x="5605272" y="2542032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17" name="Icona ATT cerchio"/>
          <p:cNvSpPr/>
          <p:nvPr/>
        </p:nvSpPr>
        <p:spPr>
          <a:xfrm>
            <a:off x="5788152" y="2770632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18" name="Icona ATT a"/>
          <p:cNvSpPr/>
          <p:nvPr/>
        </p:nvSpPr>
        <p:spPr>
          <a:xfrm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19" name="Icona ATT b"/>
          <p:cNvSpPr/>
          <p:nvPr/>
        </p:nvSpPr>
        <p:spPr>
          <a:xfrm flipV="1">
            <a:off x="5934456" y="2916936"/>
            <a:ext cx="292608" cy="292608"/>
          </a:xfrm>
          <a:prstGeom prst="line">
            <a:avLst/>
          </a:prstGeom>
          <a:noFill/>
          <a:ln w="38100">
            <a:solidFill>
              <a:srgbClr val="F6D77A"/>
            </a:solidFill>
            <a:prstDash val="solid"/>
          </a:ln>
        </p:spPr>
      </p:sp>
      <p:sp>
        <p:nvSpPr>
          <p:cNvPr id="20" name="Etichetta ATT"/>
          <p:cNvSpPr txBox="1"/>
          <p:nvPr/>
        </p:nvSpPr>
        <p:spPr>
          <a:xfrm>
            <a:off x="6583680" y="2542032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ATT</a:t>
            </a:r>
            <a:endParaRPr lang="en-US" sz="2400" dirty="0"/>
          </a:p>
        </p:txBody>
      </p:sp>
      <p:sp>
        <p:nvSpPr>
          <p:cNvPr id="21" name="VALORE ATT"/>
          <p:cNvSpPr txBox="1"/>
          <p:nvPr/>
        </p:nvSpPr>
        <p:spPr>
          <a:xfrm>
            <a:off x="8412480" y="2542032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400" dirty="0"/>
          </a:p>
        </p:txBody>
      </p:sp>
      <p:sp>
        <p:nvSpPr>
          <p:cNvPr id="22" name="Pannello AR"/>
          <p:cNvSpPr/>
          <p:nvPr/>
        </p:nvSpPr>
        <p:spPr>
          <a:xfrm>
            <a:off x="5605272" y="3666744"/>
            <a:ext cx="4325112" cy="1042416"/>
          </a:xfrm>
          <a:prstGeom prst="roundRect">
            <a:avLst>
              <a:gd name="adj" fmla="val 7018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3" name="Icona AR cerchio"/>
          <p:cNvSpPr/>
          <p:nvPr/>
        </p:nvSpPr>
        <p:spPr>
          <a:xfrm>
            <a:off x="5788152" y="3895344"/>
            <a:ext cx="585216" cy="585216"/>
          </a:xfrm>
          <a:prstGeom prst="ellipse">
            <a:avLst/>
          </a:prstGeom>
          <a:solidFill>
            <a:srgbClr val="0B1530"/>
          </a:solidFill>
          <a:ln w="25400">
            <a:solidFill>
              <a:srgbClr val="D9A93C"/>
            </a:solidFill>
            <a:prstDash val="solid"/>
          </a:ln>
        </p:spPr>
      </p:sp>
      <p:sp>
        <p:nvSpPr>
          <p:cNvPr id="24" name="Icona AR"/>
          <p:cNvSpPr/>
          <p:nvPr/>
        </p:nvSpPr>
        <p:spPr>
          <a:xfrm>
            <a:off x="5916168" y="4005072"/>
            <a:ext cx="329184" cy="384048"/>
          </a:xfrm>
          <a:prstGeom prst="flowChartOffpageConnector">
            <a:avLst/>
          </a:prstGeom>
          <a:solidFill>
            <a:srgbClr val="E0A43A"/>
          </a:solidFill>
          <a:ln w="12700">
            <a:solidFill>
              <a:srgbClr val="F6D77A"/>
            </a:solidFill>
            <a:prstDash val="solid"/>
          </a:ln>
        </p:spPr>
      </p:sp>
      <p:sp>
        <p:nvSpPr>
          <p:cNvPr id="25" name="Etichetta AR"/>
          <p:cNvSpPr txBox="1"/>
          <p:nvPr/>
        </p:nvSpPr>
        <p:spPr>
          <a:xfrm>
            <a:off x="6583680" y="3666744"/>
            <a:ext cx="1645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</a:t>
            </a:r>
            <a:endParaRPr lang="en-US" sz="2400" dirty="0"/>
          </a:p>
        </p:txBody>
      </p:sp>
      <p:sp>
        <p:nvSpPr>
          <p:cNvPr id="26" name="VALORE AR"/>
          <p:cNvSpPr txBox="1"/>
          <p:nvPr/>
        </p:nvSpPr>
        <p:spPr>
          <a:xfrm>
            <a:off x="8412480" y="3666744"/>
            <a:ext cx="1325880" cy="1042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44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400" dirty="0"/>
          </a:p>
        </p:txBody>
      </p:sp>
      <p:sp>
        <p:nvSpPr>
          <p:cNvPr id="27" name="Pannello abilità"/>
          <p:cNvSpPr/>
          <p:nvPr/>
        </p:nvSpPr>
        <p:spPr>
          <a:xfrm>
            <a:off x="365760" y="4901184"/>
            <a:ext cx="4681728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8" name="Pannello ricompense"/>
          <p:cNvSpPr/>
          <p:nvPr/>
        </p:nvSpPr>
        <p:spPr>
          <a:xfrm>
            <a:off x="5303520" y="4901184"/>
            <a:ext cx="4626864" cy="1609344"/>
          </a:xfrm>
          <a:prstGeom prst="roundRect">
            <a:avLst>
              <a:gd name="adj" fmla="val 4545"/>
            </a:avLst>
          </a:prstGeom>
          <a:solidFill>
            <a:srgbClr val="F1DCAE"/>
          </a:solidFill>
          <a:ln w="31750">
            <a:solidFill>
              <a:srgbClr val="D9A93C"/>
            </a:solidFill>
            <a:prstDash val="solid"/>
          </a:ln>
        </p:spPr>
      </p:sp>
      <p:sp>
        <p:nvSpPr>
          <p:cNvPr id="29" name="Intestazione abilità"/>
          <p:cNvSpPr txBox="1"/>
          <p:nvPr/>
        </p:nvSpPr>
        <p:spPr>
          <a:xfrm>
            <a:off x="566928" y="498348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ABILITÀ SPECIALI</a:t>
            </a:r>
            <a:endParaRPr lang="en-US" sz="1800" dirty="0"/>
          </a:p>
        </p:txBody>
      </p:sp>
      <p:sp>
        <p:nvSpPr>
          <p:cNvPr id="30" name="Linea abilità"/>
          <p:cNvSpPr/>
          <p:nvPr/>
        </p:nvSpPr>
        <p:spPr>
          <a:xfrm>
            <a:off x="566928" y="5422392"/>
            <a:ext cx="4279392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1" name="TESTO ABILITÀ"/>
          <p:cNvSpPr txBox="1"/>
          <p:nvPr/>
        </p:nvSpPr>
        <p:spPr>
          <a:xfrm>
            <a:off x="566928" y="5486400"/>
            <a:ext cx="42793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t>Furia: con metà PV o meno ha +2 ATT. Le sue ferite restano tra uno scontro e l'altro.</a:t>
            </a:r>
            <a:endParaRPr lang="en-US" sz="1600" dirty="0"/>
          </a:p>
        </p:txBody>
      </p:sp>
      <p:sp>
        <p:nvSpPr>
          <p:cNvPr id="32" name="Intestazione ricompense"/>
          <p:cNvSpPr txBox="1"/>
          <p:nvPr/>
        </p:nvSpPr>
        <p:spPr>
          <a:xfrm>
            <a:off x="5504688" y="4983480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RICOMPENSE</a:t>
            </a:r>
            <a:endParaRPr lang="en-US" sz="1800" dirty="0"/>
          </a:p>
        </p:txBody>
      </p:sp>
      <p:sp>
        <p:nvSpPr>
          <p:cNvPr id="33" name="Linea ricompense"/>
          <p:cNvSpPr/>
          <p:nvPr/>
        </p:nvSpPr>
        <p:spPr>
          <a:xfrm>
            <a:off x="5504688" y="5422392"/>
            <a:ext cx="4224528" cy="0"/>
          </a:xfrm>
          <a:prstGeom prst="line">
            <a:avLst/>
          </a:prstGeom>
          <a:noFill/>
          <a:ln w="12700">
            <a:solidFill>
              <a:srgbClr val="101A33"/>
            </a:solidFill>
            <a:prstDash val="solid"/>
          </a:ln>
        </p:spPr>
      </p:sp>
      <p:sp>
        <p:nvSpPr>
          <p:cNvPr id="34" name="TESTO RICOMPENSE"/>
          <p:cNvSpPr txBox="1"/>
          <p:nvPr/>
        </p:nvSpPr>
        <p:spPr>
          <a:xfrm>
            <a:off x="5504688" y="5486400"/>
            <a:ext cx="42245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01A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MIMI: vinci la partita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Goblin's Treasure — Template carta nemico</dc:title>
  <dc:subject>PptxGenJS Presentation</dc:subject>
  <dc:creator>PptxGenJS</dc:creator>
  <cp:lastModifiedBy>PptxGenJS</cp:lastModifiedBy>
  <cp:revision>1</cp:revision>
  <dcterms:created xsi:type="dcterms:W3CDTF">2026-10-25T15:12:50Z</dcterms:created>
  <dcterms:modified xsi:type="dcterms:W3CDTF">2026-10-25T15:12:50Z</dcterms:modified>
</cp:coreProperties>
</file>