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5486400" cy="8097012"/>
  <p:notesSz cx="8097012" cy="548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Indice. Colori: TM rosso, TI blu, TE verde, TC viola (proposta, non ancora approvata).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TM (rossa). Prompt illustrazione: 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vuoto TM (rossa).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TM (rossa). Prompt illustrazione: Mappa antica su una scrivania del goblin, un tesoro che svanisce come miraggio nel deserto al tramonto, luce rossa e oro.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vuoto TI (blu).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Mago che scaglia un dardo di energia viola contro una creatura, rovine sullo sfondo.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Barriera di cenere e braci luminose attorno a un incantatore, sguardo deciso.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Occhio magico che incenerisce un piccolo folletto ingannatore tra le rovine.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Scia di scintille blu e un mago che attraversa la mappa esagonale a grandi balzi.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Occhio arcano fluttuante che illumina trappole nascoste in un corridoio di pietra.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Pagine magiche che risalgono da una tomba antica in una spirale di luce.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TI (blu). Prompt illustrazione: Scintilla dorata che si accende sopra un libro aperto, cripta buia.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TE (verde). Prompt illustrazione: 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vuoto TE (verde).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TE (verde). Prompt illustrazione: Mantello nero orlato di braci su un manichino in una cripta di tesori.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TE (verde). Prompt illustrazione: Bastone di legno scuro con un corvo di metallo in cima, tesoro di monete sullo sfondo.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Carta TC (viola). Prompt illustrazione:  | Effetto DA APPROVARE.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vuoto TC (viola).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image" Target="../media/image-1004-2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image" Target="../media/image-1005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OSSA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solidFill>
            <a:srgbClr val="5F0102"/>
          </a:solidFill>
          <a:ln/>
        </p:spPr>
      </p:sp>
      <p:sp>
        <p:nvSpPr>
          <p:cNvPr id="3" name="Shape 1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/>
        </p:spPr>
      </p:sp>
      <p:pic>
        <p:nvPicPr>
          <p:cNvPr id="4" name="Image 0" descr="parch_ross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442" y="5050465"/>
            <a:ext cx="3880884" cy="2339163"/>
          </a:xfrm>
          <a:prstGeom prst="rect">
            <a:avLst/>
          </a:prstGeom>
        </p:spPr>
      </p:pic>
      <p:pic>
        <p:nvPicPr>
          <p:cNvPr id="5" name="Image 1" descr="frame_ross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0970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solidFill>
            <a:srgbClr val="010121"/>
          </a:solidFill>
          <a:ln/>
        </p:spPr>
      </p:sp>
      <p:sp>
        <p:nvSpPr>
          <p:cNvPr id="3" name="Shape 1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/>
        </p:spPr>
      </p:sp>
      <p:pic>
        <p:nvPicPr>
          <p:cNvPr id="4" name="Image 0" descr="parch_bl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442" y="5050465"/>
            <a:ext cx="3880884" cy="2339163"/>
          </a:xfrm>
          <a:prstGeom prst="rect">
            <a:avLst/>
          </a:prstGeom>
        </p:spPr>
      </p:pic>
      <p:pic>
        <p:nvPicPr>
          <p:cNvPr id="5" name="Image 1" descr="frame_blu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0970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E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solidFill>
            <a:srgbClr val="012201"/>
          </a:solidFill>
          <a:ln/>
        </p:spPr>
      </p:sp>
      <p:sp>
        <p:nvSpPr>
          <p:cNvPr id="3" name="Shape 1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/>
        </p:spPr>
      </p:sp>
      <p:pic>
        <p:nvPicPr>
          <p:cNvPr id="4" name="Image 0" descr="parch_ver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442" y="5050465"/>
            <a:ext cx="3880884" cy="2339163"/>
          </a:xfrm>
          <a:prstGeom prst="rect">
            <a:avLst/>
          </a:prstGeom>
        </p:spPr>
      </p:pic>
      <p:pic>
        <p:nvPicPr>
          <p:cNvPr id="5" name="Image 1" descr="frame_verd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0970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OLA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solidFill>
            <a:srgbClr val="0F0626"/>
          </a:solidFill>
          <a:ln/>
        </p:spPr>
      </p:sp>
      <p:sp>
        <p:nvSpPr>
          <p:cNvPr id="3" name="Shape 1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/>
        </p:spPr>
      </p:sp>
      <p:pic>
        <p:nvPicPr>
          <p:cNvPr id="4" name="Image 0" descr="parch_viol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7442" y="5050465"/>
            <a:ext cx="3880884" cy="2339163"/>
          </a:xfrm>
          <a:prstGeom prst="rect">
            <a:avLst/>
          </a:prstGeom>
        </p:spPr>
      </p:pic>
      <p:pic>
        <p:nvPicPr>
          <p:cNvPr id="5" name="Image 1" descr="frame_viol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809701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nice indice"/>
          <p:cNvSpPr/>
          <p:nvPr/>
        </p:nvSpPr>
        <p:spPr>
          <a:xfrm>
            <a:off x="137160" y="137160"/>
            <a:ext cx="5212080" cy="7822692"/>
          </a:xfrm>
          <a:prstGeom prst="roundRect">
            <a:avLst>
              <a:gd name="adj" fmla="val 1754"/>
            </a:avLst>
          </a:prstGeom>
          <a:solidFill>
            <a:srgbClr val="0B1530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3" name="Titolo indice"/>
          <p:cNvSpPr/>
          <p:nvPr/>
        </p:nvSpPr>
        <p:spPr>
          <a:xfrm>
            <a:off x="365760" y="36576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TESORO DEL GOBLIN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8C7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Carte Trama · indice e legenda colori</a:t>
            </a:r>
            <a:endParaRPr lang="en-US" sz="1500" dirty="0"/>
          </a:p>
        </p:txBody>
      </p:sp>
      <p:sp>
        <p:nvSpPr>
          <p:cNvPr id="5" name="Campione TM"/>
          <p:cNvSpPr/>
          <p:nvPr/>
        </p:nvSpPr>
        <p:spPr>
          <a:xfrm>
            <a:off x="457200" y="1600200"/>
            <a:ext cx="822960" cy="566928"/>
          </a:xfrm>
          <a:prstGeom prst="roundRect">
            <a:avLst>
              <a:gd name="adj" fmla="val 9677"/>
            </a:avLst>
          </a:prstGeom>
          <a:solidFill>
            <a:srgbClr val="B01018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600200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TM</a:t>
            </a:r>
            <a:endParaRPr lang="en-US" sz="2200" dirty="0"/>
          </a:p>
        </p:txBody>
      </p:sp>
      <p:sp>
        <p:nvSpPr>
          <p:cNvPr id="7" name="Legenda TM"/>
          <p:cNvSpPr/>
          <p:nvPr/>
        </p:nvSpPr>
        <p:spPr>
          <a:xfrm>
            <a:off x="1463040" y="160020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Trama Mappa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Colore rossa · 1 carta nel mazzo</a:t>
            </a:r>
            <a:endParaRPr lang="en-US" sz="1700" dirty="0"/>
          </a:p>
        </p:txBody>
      </p:sp>
      <p:sp>
        <p:nvSpPr>
          <p:cNvPr id="8" name="Campione TI"/>
          <p:cNvSpPr/>
          <p:nvPr/>
        </p:nvSpPr>
        <p:spPr>
          <a:xfrm>
            <a:off x="457200" y="2313432"/>
            <a:ext cx="822960" cy="566928"/>
          </a:xfrm>
          <a:prstGeom prst="roundRect">
            <a:avLst>
              <a:gd name="adj" fmla="val 9677"/>
            </a:avLst>
          </a:prstGeom>
          <a:solidFill>
            <a:srgbClr val="1F3FB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313432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</a:t>
            </a:r>
            <a:endParaRPr lang="en-US" sz="2200" dirty="0"/>
          </a:p>
        </p:txBody>
      </p:sp>
      <p:sp>
        <p:nvSpPr>
          <p:cNvPr id="10" name="Legenda TI"/>
          <p:cNvSpPr/>
          <p:nvPr/>
        </p:nvSpPr>
        <p:spPr>
          <a:xfrm>
            <a:off x="1463040" y="2313432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Trama Incantesimo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Colore blu · 7 carte nel mazzo</a:t>
            </a:r>
            <a:endParaRPr lang="en-US" sz="1700" dirty="0"/>
          </a:p>
        </p:txBody>
      </p:sp>
      <p:sp>
        <p:nvSpPr>
          <p:cNvPr id="11" name="Campione TE"/>
          <p:cNvSpPr/>
          <p:nvPr/>
        </p:nvSpPr>
        <p:spPr>
          <a:xfrm>
            <a:off x="457200" y="3026664"/>
            <a:ext cx="822960" cy="566928"/>
          </a:xfrm>
          <a:prstGeom prst="roundRect">
            <a:avLst>
              <a:gd name="adj" fmla="val 9677"/>
            </a:avLst>
          </a:prstGeom>
          <a:solidFill>
            <a:srgbClr val="148A3C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3026664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</a:t>
            </a:r>
            <a:endParaRPr lang="en-US" sz="2200" dirty="0"/>
          </a:p>
        </p:txBody>
      </p:sp>
      <p:sp>
        <p:nvSpPr>
          <p:cNvPr id="13" name="Legenda TE"/>
          <p:cNvSpPr/>
          <p:nvPr/>
        </p:nvSpPr>
        <p:spPr>
          <a:xfrm>
            <a:off x="1463040" y="3026664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Trama Equipaggiamento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Colore verde · 2 carte nel mazzo</a:t>
            </a:r>
            <a:endParaRPr lang="en-US" sz="1700" dirty="0"/>
          </a:p>
        </p:txBody>
      </p:sp>
      <p:sp>
        <p:nvSpPr>
          <p:cNvPr id="14" name="Campione TC"/>
          <p:cNvSpPr/>
          <p:nvPr/>
        </p:nvSpPr>
        <p:spPr>
          <a:xfrm>
            <a:off x="457200" y="3739896"/>
            <a:ext cx="822960" cy="566928"/>
          </a:xfrm>
          <a:prstGeom prst="roundRect">
            <a:avLst>
              <a:gd name="adj" fmla="val 9677"/>
            </a:avLst>
          </a:prstGeom>
          <a:solidFill>
            <a:srgbClr val="7A2FB8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739896"/>
            <a:ext cx="822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TC</a:t>
            </a:r>
            <a:endParaRPr lang="en-US" sz="2200" dirty="0"/>
          </a:p>
        </p:txBody>
      </p:sp>
      <p:sp>
        <p:nvSpPr>
          <p:cNvPr id="16" name="Legenda TC"/>
          <p:cNvSpPr/>
          <p:nvPr/>
        </p:nvSpPr>
        <p:spPr>
          <a:xfrm>
            <a:off x="1463040" y="373989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Trama Classe</a:t>
            </a:r>
            <a:endParaRPr lang="en-US" sz="1700" dirty="0"/>
          </a:p>
          <a:p>
            <a:pPr indent="0" marL="0">
              <a:buNone/>
            </a:pPr>
            <a:r>
              <a:rPr lang="en-US" sz="130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Colore viola (proposto) · 0 carte nel mazzo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57200" y="452628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ELENCO CARTE</a:t>
            </a:r>
            <a:endParaRPr lang="en-US" sz="1500" dirty="0"/>
          </a:p>
        </p:txBody>
      </p:sp>
      <p:sp>
        <p:nvSpPr>
          <p:cNvPr id="18" name="Elenco carte"/>
          <p:cNvSpPr/>
          <p:nvPr/>
        </p:nvSpPr>
        <p:spPr>
          <a:xfrm>
            <a:off x="457200" y="4846320"/>
            <a:ext cx="4572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TM  Miraggio del Tesoro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Dardo Arcano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Scudo di Cenere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Sguardo Spezzaossa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Passo del Folletto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Occhio dello Stregone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Richiamo dal Sepolcro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  Scintilla d'Ispirazione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 Mantello delle Braci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  Bastone del Corvo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72694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D8C79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Slide: indice · per ogni tipo separatore, template vuoto e carte. Tutti i testi sono modificabili; le cornici sono sfondo bloccato. Effetti DA APPROVARE.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MAPPA</a:t>
            </a:r>
            <a:endParaRPr lang="en-US" sz="38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8BE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TM</a:t>
            </a:r>
            <a:endParaRPr lang="en-US" sz="110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 di tipo: Trama Mappa (rossa). 1 carta nel mazzo.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 carta</a:t>
            </a:r>
            <a:endParaRPr lang="en-US" sz="38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sostituisci questo riquadro con l'immagine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Testo dell'effetto. Usa il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grassetto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per le parole chiave e (+1) per i valori.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Tag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Miraggio del Tesoro</a:t>
            </a:r>
            <a:endParaRPr lang="en-US" sz="23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Mappa antica su una scrivania del goblin, un tesoro che svanisce come miraggio nel deserto al tramonto, luce rossa e oro.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</a:t>
            </a:r>
            <a:pPr algn="ctr" indent="0" marL="0">
              <a:buNone/>
            </a:pPr>
            <a:r>
              <a:rPr lang="en-US" sz="17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tesoro</a:t>
            </a:r>
            <a:pPr algn="ctr" indent="0" marL="0">
              <a:buNone/>
            </a:pPr>
            <a:r>
              <a:rPr lang="en-US" sz="17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cambia posizione: i giocatori che lo avevano </a:t>
            </a:r>
            <a:pPr algn="ctr" indent="0" marL="0">
              <a:buNone/>
            </a:pPr>
            <a:r>
              <a:rPr lang="en-US" sz="17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individuato</a:t>
            </a:r>
            <a:pPr algn="ctr" indent="0" marL="0">
              <a:buNone/>
            </a:pPr>
            <a:r>
              <a:rPr lang="en-US" sz="17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ne perdono la posizione, ma conservano i propri </a:t>
            </a:r>
            <a:pPr algn="ctr" indent="0" marL="0">
              <a:buNone/>
            </a:pPr>
            <a:r>
              <a:rPr lang="en-US" sz="17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indizi</a:t>
            </a:r>
            <a:pPr algn="ctr" indent="0" marL="0">
              <a:buNone/>
            </a:pPr>
            <a:r>
              <a:rPr lang="en-US" sz="17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7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Mappa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INCANTESIMO</a:t>
            </a:r>
            <a:endParaRPr lang="en-US" sz="30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8BE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</a:t>
            </a:r>
            <a:endParaRPr lang="en-US" sz="110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 di tipo: Trama Incantesimo (blu). 7 carte nel mazzo.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 carta</a:t>
            </a:r>
            <a:endParaRPr lang="en-US" sz="38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sostituisci questo riquadro con l'immagine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Testo dell'effetto. Usa il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grassetto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per le parole chiave e (+1) per i valori.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7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Dardo Arcano</a:t>
            </a:r>
            <a:endParaRPr lang="en-US" sz="37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che scaglia un dardo di energia viola contro una creatura, rovine sullo sfondo.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Durante uno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scontro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infliggi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1D6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Danni alla creatura.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Scudo di Cenere</a:t>
            </a:r>
            <a:endParaRPr lang="en-US" sz="29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Barriera di cenere e braci luminose attorno a un incantatore, sguardo deciso.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Fino alla fine del tuo prossimo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scontro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ottieni (+2)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Sguardo Spezzaossa</a:t>
            </a:r>
            <a:endParaRPr lang="en-US" sz="24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Occhio magico che incenerisce un piccolo folletto ingannatore tra le rovine.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Sconfiggi una creatura con (1)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senza tirare per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colpire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Passo del Folletto</a:t>
            </a:r>
            <a:endParaRPr lang="en-US" sz="24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Scia di scintille blu e un mago che attraversa la mappa esagonale a grandi balzi.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Aggiungi (+3) al tiro di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Movimento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di questo turno.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Occhio dello Stregone</a:t>
            </a:r>
            <a:endParaRPr lang="en-US" sz="21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Occhio arcano fluttuante che illumina trappole nascoste in un corridoio di pietra.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Individui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le caselle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trappola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entro (2) caselle da te.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Richiamo dal Sepolcro</a:t>
            </a:r>
            <a:endParaRPr lang="en-US" sz="21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Pagine magiche che risalgono da una tomba antica in una spirale di luce.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Recupera (1) carta dalla tua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pila degli scarti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Scintilla d'Ispirazione</a:t>
            </a:r>
            <a:endParaRPr lang="en-US" sz="20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Scintilla dorata che si accende sopra un libro aperto, cripta buia.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il tuo slot è vuoto, ottieni (1)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EQUIPAGGIAMENTO</a:t>
            </a:r>
            <a:endParaRPr lang="en-US" sz="22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8BE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</a:t>
            </a:r>
            <a:endParaRPr lang="en-US" sz="110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 di tipo: Trama Equipaggiamento (verde). 2 carte nel mazzo.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 carta</a:t>
            </a:r>
            <a:endParaRPr lang="en-US" sz="38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sostituisci questo riquadro con l'immagine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Testo dell'effetto. Usa il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grassetto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per le parole chiave e (+1) per i valori.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Guerriero - Oracolo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Mantello delle Braci</a:t>
            </a:r>
            <a:endParaRPr lang="en-US" sz="22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Mantello nero orlato di braci su un manichino in una cripta di tesori.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Finché è equipaggiato ottieni (+1)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subisci (1)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PF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in meno dalle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trappole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Bastone del Corvo</a:t>
            </a:r>
            <a:endParaRPr lang="en-US" sz="26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Bastone di legno scuro con un corvo di metallo in cima, tesoro di monete sullo sfondo.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Finché è equipaggiato ottieni (+1)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una volta per turno puoi ritirare un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D6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Mago - Stregone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CLASSE</a:t>
            </a:r>
            <a:endParaRPr lang="en-US" sz="38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E8BE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TC</a:t>
            </a:r>
            <a:endParaRPr lang="en-US" sz="110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 di tipo: Trama Classe (viola). 0 carte nel mazzo. Colore proposto, da approvare.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Separatore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/>
          <p:nvPr/>
        </p:nvSpPr>
        <p:spPr>
          <a:xfrm>
            <a:off x="1371600" y="350874"/>
            <a:ext cx="3774558" cy="69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1D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 carta</a:t>
            </a:r>
            <a:endParaRPr lang="en-US" sz="3800" dirty="0"/>
          </a:p>
        </p:txBody>
      </p:sp>
      <p:sp>
        <p:nvSpPr>
          <p:cNvPr id="3" name="ILLUSTRAZIONE (sostituisci)"/>
          <p:cNvSpPr/>
          <p:nvPr/>
        </p:nvSpPr>
        <p:spPr>
          <a:xfrm>
            <a:off x="350874" y="1137684"/>
            <a:ext cx="4816549" cy="3859619"/>
          </a:xfrm>
          <a:prstGeom prst="rect">
            <a:avLst/>
          </a:prstGeom>
          <a:solidFill>
            <a:srgbClr val="101830"/>
          </a:solidFill>
          <a:ln w="12700">
            <a:solidFill>
              <a:srgbClr val="101830"/>
            </a:solidFill>
            <a:prstDash val="solid"/>
          </a:ln>
        </p:spPr>
      </p:sp>
      <p:sp>
        <p:nvSpPr>
          <p:cNvPr id="4" name="Nota illustrazione"/>
          <p:cNvSpPr/>
          <p:nvPr/>
        </p:nvSpPr>
        <p:spPr>
          <a:xfrm>
            <a:off x="691116" y="2126512"/>
            <a:ext cx="4146698" cy="1913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i="1" dirty="0">
                <a:solidFill>
                  <a:srgbClr val="8FA0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sostituisci questo riquadro con l'immagine</a:t>
            </a:r>
            <a:endParaRPr lang="en-US" sz="1400" dirty="0"/>
          </a:p>
        </p:txBody>
      </p:sp>
      <p:sp>
        <p:nvSpPr>
          <p:cNvPr id="5" name="TESTO EFFETTO"/>
          <p:cNvSpPr/>
          <p:nvPr/>
        </p:nvSpPr>
        <p:spPr>
          <a:xfrm>
            <a:off x="1010093" y="5236535"/>
            <a:ext cx="3455581" cy="13290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Testo dell'effetto. Usa il </a:t>
            </a:r>
            <a:pPr algn="ctr" indent="0" marL="0">
              <a:buNone/>
            </a:pPr>
            <a:r>
              <a:rPr lang="en-US" sz="1900" b="1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grassetto</a:t>
            </a:r>
            <a:pPr algn="ctr" indent="0" marL="0">
              <a:buNone/>
            </a:pPr>
            <a:r>
              <a:rPr lang="en-US" sz="1900" dirty="0">
                <a:solidFill>
                  <a:srgbClr val="1A120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per le parole chiave e (+1) per i valori.</a:t>
            </a:r>
            <a:endParaRPr lang="en-US" sz="1900" dirty="0"/>
          </a:p>
        </p:txBody>
      </p:sp>
      <p:sp>
        <p:nvSpPr>
          <p:cNvPr id="6" name="Linea"/>
          <p:cNvSpPr/>
          <p:nvPr/>
        </p:nvSpPr>
        <p:spPr>
          <a:xfrm>
            <a:off x="1541721" y="6858000"/>
            <a:ext cx="2392326" cy="0"/>
          </a:xfrm>
          <a:prstGeom prst="line">
            <a:avLst/>
          </a:prstGeom>
          <a:noFill/>
          <a:ln w="15875">
            <a:solidFill>
              <a:srgbClr val="8A5A12"/>
            </a:solidFill>
            <a:prstDash val="solid"/>
          </a:ln>
        </p:spPr>
      </p:sp>
      <p:sp>
        <p:nvSpPr>
          <p:cNvPr id="7" name="Rombo"/>
          <p:cNvSpPr/>
          <p:nvPr/>
        </p:nvSpPr>
        <p:spPr>
          <a:xfrm>
            <a:off x="2647507" y="6762307"/>
            <a:ext cx="191386" cy="191386"/>
          </a:xfrm>
          <a:prstGeom prst="diamond">
            <a:avLst/>
          </a:prstGeom>
          <a:solidFill>
            <a:srgbClr val="B8860B"/>
          </a:solidFill>
          <a:ln w="9525">
            <a:solidFill>
              <a:srgbClr val="8A5A12"/>
            </a:solidFill>
            <a:prstDash val="solid"/>
          </a:ln>
        </p:spPr>
      </p:sp>
      <p:sp>
        <p:nvSpPr>
          <p:cNvPr id="8" name="TAG CLASSE"/>
          <p:cNvSpPr/>
          <p:nvPr/>
        </p:nvSpPr>
        <p:spPr>
          <a:xfrm>
            <a:off x="1541721" y="6990907"/>
            <a:ext cx="2392326" cy="265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2A1A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Tesoro del Goblin — Carte Trama</dc:title>
  <dc:subject>PptxGenJS Presentation</dc:subject>
  <dc:creator>PptxGenJS</dc:creator>
  <cp:lastModifiedBy>PptxGenJS</cp:lastModifiedBy>
  <cp:revision>1</cp:revision>
  <dcterms:created xsi:type="dcterms:W3CDTF">2026-10-25T20:30:03Z</dcterms:created>
  <dcterms:modified xsi:type="dcterms:W3CDTF">2026-10-25T20:30:03Z</dcterms:modified>
</cp:coreProperties>
</file>